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74" r:id="rId5"/>
    <p:sldId id="263" r:id="rId6"/>
    <p:sldId id="264" r:id="rId7"/>
    <p:sldId id="265" r:id="rId8"/>
    <p:sldId id="266" r:id="rId9"/>
    <p:sldId id="267" r:id="rId10"/>
    <p:sldId id="271" r:id="rId11"/>
    <p:sldId id="272" r:id="rId12"/>
    <p:sldId id="268" r:id="rId13"/>
    <p:sldId id="269" r:id="rId14"/>
    <p:sldId id="270"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3" autoAdjust="0"/>
    <p:restoredTop sz="94660"/>
  </p:normalViewPr>
  <p:slideViewPr>
    <p:cSldViewPr snapToGrid="0">
      <p:cViewPr varScale="1">
        <p:scale>
          <a:sx n="68" d="100"/>
          <a:sy n="68" d="100"/>
        </p:scale>
        <p:origin x="7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3/26/2020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3/26/2020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lilyfoundation.org/"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2397" y="4282806"/>
            <a:ext cx="8791575" cy="1655762"/>
          </a:xfrm>
        </p:spPr>
        <p:txBody>
          <a:bodyPr>
            <a:normAutofit lnSpcReduction="10000"/>
          </a:bodyPr>
          <a:lstStyle/>
          <a:p>
            <a:pPr algn="ctr"/>
            <a:r>
              <a:rPr lang="en-US" sz="4400" b="1" dirty="0" smtClean="0">
                <a:solidFill>
                  <a:srgbClr val="FFFF00"/>
                </a:solidFill>
              </a:rPr>
              <a:t>Welcome to the Church Leadership </a:t>
            </a:r>
            <a:r>
              <a:rPr lang="en-US" sz="4400" b="1" dirty="0">
                <a:solidFill>
                  <a:srgbClr val="FFFF00"/>
                </a:solidFill>
              </a:rPr>
              <a:t>Webinar </a:t>
            </a:r>
            <a:endParaRPr lang="en-US" sz="4400" b="1" dirty="0">
              <a:solidFill>
                <a:srgbClr val="FFFF00"/>
              </a:solidFill>
              <a:latin typeface="Adobe Pi Std" panose="05020102010706070708" pitchFamily="82" charset="0"/>
            </a:endParaRPr>
          </a:p>
          <a:p>
            <a:endParaRPr lang="en-US" dirty="0"/>
          </a:p>
        </p:txBody>
      </p:sp>
      <p:pic>
        <p:nvPicPr>
          <p:cNvPr id="4" name="Picture 2" descr="Image result for Coronavir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82206" y="5327014"/>
            <a:ext cx="2390665" cy="128510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722612" y="5969566"/>
            <a:ext cx="6986016" cy="523220"/>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KingdomofGodinternational.com</a:t>
            </a:r>
            <a:endParaRPr lang="en-US" sz="2800" dirty="0">
              <a:latin typeface="Arial" panose="020B0604020202020204" pitchFamily="34" charset="0"/>
              <a:cs typeface="Arial" panose="020B0604020202020204" pitchFamily="34" charset="0"/>
            </a:endParaRPr>
          </a:p>
        </p:txBody>
      </p:sp>
      <p:pic>
        <p:nvPicPr>
          <p:cNvPr id="2050" name="Picture 2" descr="Image result for Gods shepa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6068" y="963827"/>
            <a:ext cx="9157616" cy="2861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525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179606"/>
            <a:ext cx="9905998" cy="1478570"/>
          </a:xfrm>
        </p:spPr>
        <p:txBody>
          <a:bodyPr>
            <a:normAutofit/>
          </a:bodyPr>
          <a:lstStyle/>
          <a:p>
            <a:r>
              <a:rPr lang="en-US" b="1" dirty="0" smtClean="0">
                <a:solidFill>
                  <a:srgbClr val="FFFF00"/>
                </a:solidFill>
              </a:rPr>
              <a:t>vehicles </a:t>
            </a:r>
            <a:r>
              <a:rPr lang="en-US" b="1" dirty="0">
                <a:solidFill>
                  <a:srgbClr val="FFFF00"/>
                </a:solidFill>
              </a:rPr>
              <a:t>of communication to your congregation: </a:t>
            </a:r>
            <a:endParaRPr lang="en-US" dirty="0">
              <a:solidFill>
                <a:srgbClr val="FFFF00"/>
              </a:solidFill>
            </a:endParaRPr>
          </a:p>
        </p:txBody>
      </p:sp>
      <p:sp>
        <p:nvSpPr>
          <p:cNvPr id="3" name="TextBox 2"/>
          <p:cNvSpPr txBox="1"/>
          <p:nvPr/>
        </p:nvSpPr>
        <p:spPr>
          <a:xfrm>
            <a:off x="493776" y="1371319"/>
            <a:ext cx="11429999" cy="4832092"/>
          </a:xfrm>
          <a:prstGeom prst="rect">
            <a:avLst/>
          </a:prstGeom>
          <a:noFill/>
        </p:spPr>
        <p:txBody>
          <a:bodyPr wrap="square" rtlCol="0">
            <a:spAutoFit/>
          </a:bodyPr>
          <a:lstStyle/>
          <a:p>
            <a:r>
              <a:rPr lang="en-US" sz="2400" b="1" dirty="0">
                <a:solidFill>
                  <a:srgbClr val="FF0000"/>
                </a:solidFill>
                <a:latin typeface="Arial" panose="020B0604020202020204" pitchFamily="34" charset="0"/>
                <a:cs typeface="Arial" panose="020B0604020202020204" pitchFamily="34" charset="0"/>
              </a:rPr>
              <a:t>As a reminder, here’s a list of the numerous communications tools you have to keep your church apprised of the latest developments and steps you are taking regarding coronavirus. Your messaging needs to be clearly and consistently </a:t>
            </a:r>
            <a:r>
              <a:rPr lang="en-US" sz="2400" b="1" dirty="0" err="1">
                <a:solidFill>
                  <a:srgbClr val="FFFF00"/>
                </a:solidFill>
                <a:latin typeface="Arial" panose="020B0604020202020204" pitchFamily="34" charset="0"/>
                <a:cs typeface="Arial" panose="020B0604020202020204" pitchFamily="34" charset="0"/>
              </a:rPr>
              <a:t>overcommunicated</a:t>
            </a:r>
            <a:r>
              <a:rPr lang="en-US" sz="2400" b="1" dirty="0">
                <a:solidFill>
                  <a:srgbClr val="FF0000"/>
                </a:solidFill>
                <a:latin typeface="Arial" panose="020B0604020202020204" pitchFamily="34" charset="0"/>
                <a:cs typeface="Arial" panose="020B0604020202020204" pitchFamily="34" charset="0"/>
              </a:rPr>
              <a:t> through all these channels.</a:t>
            </a:r>
          </a:p>
          <a:p>
            <a:pPr marL="285750" lvl="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Regular </a:t>
            </a:r>
            <a:r>
              <a:rPr lang="en-US" sz="2400" dirty="0" smtClean="0">
                <a:latin typeface="Arial" panose="020B0604020202020204" pitchFamily="34" charset="0"/>
                <a:cs typeface="Arial" panose="020B0604020202020204" pitchFamily="34" charset="0"/>
              </a:rPr>
              <a:t>updates (via video, emails </a:t>
            </a:r>
            <a:r>
              <a:rPr lang="en-US" sz="2400" dirty="0" err="1" smtClean="0">
                <a:latin typeface="Arial" panose="020B0604020202020204" pitchFamily="34" charset="0"/>
                <a:cs typeface="Arial" panose="020B0604020202020204" pitchFamily="34" charset="0"/>
              </a:rPr>
              <a:t>etc</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Church-wide </a:t>
            </a:r>
            <a:r>
              <a:rPr lang="en-US" sz="2400" dirty="0" smtClean="0">
                <a:latin typeface="Arial" panose="020B0604020202020204" pitchFamily="34" charset="0"/>
                <a:cs typeface="Arial" panose="020B0604020202020204" pitchFamily="34" charset="0"/>
              </a:rPr>
              <a:t>emails or blast </a:t>
            </a:r>
            <a:endParaRPr lang="en-US"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Emails to </a:t>
            </a:r>
            <a:r>
              <a:rPr lang="en-US" sz="2400" dirty="0" smtClean="0">
                <a:latin typeface="Arial" panose="020B0604020202020204" pitchFamily="34" charset="0"/>
                <a:cs typeface="Arial" panose="020B0604020202020204" pitchFamily="34" charset="0"/>
              </a:rPr>
              <a:t>leaders only</a:t>
            </a:r>
            <a:endParaRPr lang="en-US"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Emails to </a:t>
            </a:r>
            <a:r>
              <a:rPr lang="en-US" sz="2400" dirty="0" smtClean="0">
                <a:latin typeface="Arial" panose="020B0604020202020204" pitchFamily="34" charset="0"/>
                <a:cs typeface="Arial" panose="020B0604020202020204" pitchFamily="34" charset="0"/>
              </a:rPr>
              <a:t>kids and parents – share creative ideas centered around family and ways to connect with youth</a:t>
            </a:r>
            <a:endParaRPr lang="en-US"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Weekly </a:t>
            </a:r>
            <a:r>
              <a:rPr lang="en-US" sz="2400" dirty="0" smtClean="0">
                <a:latin typeface="Arial" panose="020B0604020202020204" pitchFamily="34" charset="0"/>
                <a:cs typeface="Arial" panose="020B0604020202020204" pitchFamily="34" charset="0"/>
              </a:rPr>
              <a:t>newsletter – Bible study, testimonies etc. </a:t>
            </a:r>
            <a:endParaRPr lang="en-US"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Members </a:t>
            </a:r>
            <a:r>
              <a:rPr lang="en-US" sz="2400" dirty="0" smtClean="0">
                <a:latin typeface="Arial" panose="020B0604020202020204" pitchFamily="34" charset="0"/>
                <a:cs typeface="Arial" panose="020B0604020202020204" pitchFamily="34" charset="0"/>
              </a:rPr>
              <a:t>meetings in groups for discipleship (gives people an opportunity to connect with friends outside. </a:t>
            </a:r>
            <a:endParaRPr lang="en-US"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3436570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1886" y="454962"/>
            <a:ext cx="9619488" cy="5109091"/>
          </a:xfrm>
          <a:prstGeom prst="rect">
            <a:avLst/>
          </a:prstGeom>
          <a:noFill/>
        </p:spPr>
        <p:txBody>
          <a:bodyPr wrap="square" rtlCol="0">
            <a:spAutoFit/>
          </a:bodyPr>
          <a:lstStyle/>
          <a:p>
            <a:pPr marL="285750" lvl="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Sunday announcement slides or video </a:t>
            </a:r>
            <a:r>
              <a:rPr lang="en-US" sz="2800" dirty="0" smtClean="0">
                <a:latin typeface="Arial" panose="020B0604020202020204" pitchFamily="34" charset="0"/>
                <a:cs typeface="Arial" panose="020B0604020202020204" pitchFamily="34" charset="0"/>
              </a:rPr>
              <a:t>on website or social media</a:t>
            </a:r>
            <a:endParaRPr lang="en-US"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Social media campaigns </a:t>
            </a:r>
            <a:r>
              <a:rPr lang="en-US" sz="2400" dirty="0" smtClean="0">
                <a:solidFill>
                  <a:srgbClr val="FF0000"/>
                </a:solidFill>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This </a:t>
            </a:r>
            <a:r>
              <a:rPr lang="en-US" sz="2400" dirty="0">
                <a:latin typeface="Arial" panose="020B0604020202020204" pitchFamily="34" charset="0"/>
                <a:cs typeface="Arial" panose="020B0604020202020204" pitchFamily="34" charset="0"/>
              </a:rPr>
              <a:t>is What Jesus did for Me.  </a:t>
            </a:r>
          </a:p>
          <a:p>
            <a:pPr lvl="0"/>
            <a:endParaRPr lang="en-US" sz="28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Facebook live Streaming </a:t>
            </a:r>
          </a:p>
          <a:p>
            <a:pPr marL="285750" lvl="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Standing COVID-19 update on your webpage </a:t>
            </a:r>
          </a:p>
          <a:p>
            <a:pPr marL="285750" lvl="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Updates from missionaries in affected areas</a:t>
            </a:r>
          </a:p>
          <a:p>
            <a:pPr marL="285750" lvl="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Flyers to encourage people to wash hands</a:t>
            </a:r>
          </a:p>
          <a:p>
            <a:pPr marL="285750" lvl="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Be Mission minded in encouraging members to reach their neighbors  </a:t>
            </a:r>
            <a:endParaRPr lang="en-US" sz="28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Find out about government relief support for people. </a:t>
            </a:r>
            <a:endParaRPr lang="en-US" sz="2800" dirty="0">
              <a:latin typeface="Arial" panose="020B0604020202020204" pitchFamily="34" charset="0"/>
              <a:cs typeface="Arial" panose="020B0604020202020204" pitchFamily="34" charset="0"/>
            </a:endParaRPr>
          </a:p>
          <a:p>
            <a:endParaRPr lang="en-US" dirty="0"/>
          </a:p>
        </p:txBody>
      </p:sp>
      <p:sp>
        <p:nvSpPr>
          <p:cNvPr id="3" name="TextBox 2"/>
          <p:cNvSpPr txBox="1"/>
          <p:nvPr/>
        </p:nvSpPr>
        <p:spPr>
          <a:xfrm>
            <a:off x="2709590" y="5994940"/>
            <a:ext cx="8522208" cy="523220"/>
          </a:xfrm>
          <a:prstGeom prst="rect">
            <a:avLst/>
          </a:prstGeom>
          <a:noFill/>
        </p:spPr>
        <p:txBody>
          <a:bodyPr wrap="square" rtlCol="0">
            <a:spAutoFit/>
          </a:bodyPr>
          <a:lstStyle/>
          <a:p>
            <a:r>
              <a:rPr lang="en-US" sz="2800" dirty="0" smtClean="0">
                <a:solidFill>
                  <a:srgbClr val="FFFF00"/>
                </a:solidFill>
                <a:latin typeface="Arial" panose="020B0604020202020204" pitchFamily="34" charset="0"/>
                <a:cs typeface="Arial" panose="020B0604020202020204" pitchFamily="34" charset="0"/>
              </a:rPr>
              <a:t>OPEN </a:t>
            </a:r>
            <a:r>
              <a:rPr lang="en-US" sz="2800" dirty="0" smtClean="0">
                <a:solidFill>
                  <a:srgbClr val="FFFF00"/>
                </a:solidFill>
                <a:latin typeface="Arial" panose="020B0604020202020204" pitchFamily="34" charset="0"/>
                <a:cs typeface="Arial" panose="020B0604020202020204" pitchFamily="34" charset="0"/>
              </a:rPr>
              <a:t>FLOOR SHARING</a:t>
            </a:r>
            <a:endParaRPr lang="en-US"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3828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Prayer and fasting is key – hearing the voice of god</a:t>
            </a:r>
            <a:endParaRPr lang="en-US" dirty="0">
              <a:solidFill>
                <a:srgbClr val="FFFF00"/>
              </a:solidFill>
            </a:endParaRPr>
          </a:p>
        </p:txBody>
      </p:sp>
      <p:sp>
        <p:nvSpPr>
          <p:cNvPr id="3" name="TextBox 2"/>
          <p:cNvSpPr txBox="1"/>
          <p:nvPr/>
        </p:nvSpPr>
        <p:spPr>
          <a:xfrm>
            <a:off x="1141413" y="2097088"/>
            <a:ext cx="10069131" cy="3539430"/>
          </a:xfrm>
          <a:prstGeom prst="rect">
            <a:avLst/>
          </a:prstGeom>
          <a:noFill/>
        </p:spPr>
        <p:txBody>
          <a:bodyPr wrap="square" rtlCol="0">
            <a:spAutoFit/>
          </a:bodyPr>
          <a:lstStyle/>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Above all, we should pray. </a:t>
            </a: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We should pray for those individuals and families who either are </a:t>
            </a:r>
            <a:r>
              <a:rPr lang="en-US" sz="2800" b="1" dirty="0">
                <a:latin typeface="Arial" panose="020B0604020202020204" pitchFamily="34" charset="0"/>
                <a:cs typeface="Arial" panose="020B0604020202020204" pitchFamily="34" charset="0"/>
              </a:rPr>
              <a:t>or</a:t>
            </a:r>
            <a:r>
              <a:rPr lang="en-US" sz="2800" dirty="0">
                <a:latin typeface="Arial" panose="020B0604020202020204" pitchFamily="34" charset="0"/>
                <a:cs typeface="Arial" panose="020B0604020202020204" pitchFamily="34" charset="0"/>
              </a:rPr>
              <a:t> will be affected by this virus and for their healing.</a:t>
            </a: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We should pray for the doctors and medical professionals who are on the front lines caring for those who contract coronavirus. </a:t>
            </a: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We should pray for medical researchers who are diligently working to create a vaccine for this virus. </a:t>
            </a:r>
          </a:p>
        </p:txBody>
      </p:sp>
    </p:spTree>
    <p:extLst>
      <p:ext uri="{BB962C8B-B14F-4D97-AF65-F5344CB8AC3E}">
        <p14:creationId xmlns:p14="http://schemas.microsoft.com/office/powerpoint/2010/main" val="1508178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1328" y="640080"/>
            <a:ext cx="8869680" cy="5386090"/>
          </a:xfrm>
          <a:prstGeom prst="rect">
            <a:avLst/>
          </a:prstGeom>
          <a:noFill/>
        </p:spPr>
        <p:txBody>
          <a:bodyPr wrap="square" rtlCol="0">
            <a:spAutoFit/>
          </a:bodyPr>
          <a:lstStyle/>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We should pray for our leaders in office, including the president, vice president, governors, and Mayors to local officials as they guide us through this moment. </a:t>
            </a: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We should pray for the church to respond with thoughtfulness, wisdom, and love. To be the hands and voice of Go in this hour! To be a light to a dying world! To witness and bring souls into the Kingdom of God! </a:t>
            </a:r>
          </a:p>
          <a:p>
            <a:pPr marL="342900" lvl="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We should pray for the continued advancement of the gospel in the face of adversity.</a:t>
            </a:r>
          </a:p>
          <a:p>
            <a:endParaRPr lang="en-US" dirty="0"/>
          </a:p>
          <a:p>
            <a:endParaRPr lang="en-US" dirty="0"/>
          </a:p>
        </p:txBody>
      </p:sp>
    </p:spTree>
    <p:extLst>
      <p:ext uri="{BB962C8B-B14F-4D97-AF65-F5344CB8AC3E}">
        <p14:creationId xmlns:p14="http://schemas.microsoft.com/office/powerpoint/2010/main" val="914211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7570" y="591023"/>
            <a:ext cx="8791575" cy="2387600"/>
          </a:xfrm>
        </p:spPr>
        <p:txBody>
          <a:bodyPr/>
          <a:lstStyle/>
          <a:p>
            <a:r>
              <a:rPr lang="en-US" dirty="0" smtClean="0">
                <a:solidFill>
                  <a:srgbClr val="FFFF00"/>
                </a:solidFill>
              </a:rPr>
              <a:t>What is the lord saying to us as pastors and leaders?</a:t>
            </a:r>
            <a:endParaRPr lang="en-US" dirty="0">
              <a:solidFill>
                <a:srgbClr val="FFFF00"/>
              </a:solidFill>
            </a:endParaRPr>
          </a:p>
        </p:txBody>
      </p:sp>
      <p:sp>
        <p:nvSpPr>
          <p:cNvPr id="3" name="Subtitle 2"/>
          <p:cNvSpPr>
            <a:spLocks noGrp="1"/>
          </p:cNvSpPr>
          <p:nvPr>
            <p:ph type="subTitle" idx="1"/>
          </p:nvPr>
        </p:nvSpPr>
        <p:spPr>
          <a:xfrm>
            <a:off x="1864067" y="3206621"/>
            <a:ext cx="8791575" cy="1655762"/>
          </a:xfrm>
        </p:spPr>
        <p:txBody>
          <a:bodyPr>
            <a:normAutofit/>
          </a:bodyPr>
          <a:lstStyle/>
          <a:p>
            <a:pPr marL="457200" indent="-457200">
              <a:buFont typeface="Arial" panose="020B0604020202020204" pitchFamily="34" charset="0"/>
              <a:buChar char="•"/>
            </a:pPr>
            <a:r>
              <a:rPr lang="en-US" sz="3200" b="1" dirty="0" smtClean="0">
                <a:solidFill>
                  <a:srgbClr val="FF0000"/>
                </a:solidFill>
                <a:latin typeface="Arial" panose="020B0604020202020204" pitchFamily="34" charset="0"/>
                <a:cs typeface="Arial" panose="020B0604020202020204" pitchFamily="34" charset="0"/>
              </a:rPr>
              <a:t>We want to hear from our brothers and sisters</a:t>
            </a:r>
            <a:endParaRPr lang="en-US" sz="32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6986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To learn more about pastors collaborating monthly</a:t>
            </a:r>
            <a:br>
              <a:rPr lang="en-US" dirty="0" smtClean="0">
                <a:solidFill>
                  <a:srgbClr val="FFFF00"/>
                </a:solidFill>
              </a:rPr>
            </a:br>
            <a:r>
              <a:rPr lang="en-US" dirty="0" smtClean="0">
                <a:solidFill>
                  <a:srgbClr val="FFFF00"/>
                </a:solidFill>
              </a:rPr>
              <a:t>call 626-797-6056</a:t>
            </a:r>
            <a:endParaRPr lang="en-US" dirty="0">
              <a:solidFill>
                <a:srgbClr val="FFFF00"/>
              </a:solidFill>
            </a:endParaRPr>
          </a:p>
        </p:txBody>
      </p:sp>
      <p:sp>
        <p:nvSpPr>
          <p:cNvPr id="3" name="Subtitle 2"/>
          <p:cNvSpPr>
            <a:spLocks noGrp="1"/>
          </p:cNvSpPr>
          <p:nvPr>
            <p:ph type="subTitle" idx="1"/>
          </p:nvPr>
        </p:nvSpPr>
        <p:spPr/>
        <p:txBody>
          <a:bodyPr>
            <a:normAutofit fontScale="92500" lnSpcReduction="10000"/>
          </a:bodyPr>
          <a:lstStyle/>
          <a:p>
            <a:pPr algn="r"/>
            <a:r>
              <a:rPr lang="en-US" sz="3200" dirty="0" smtClean="0">
                <a:solidFill>
                  <a:srgbClr val="C00000"/>
                </a:solidFill>
                <a:latin typeface="Arial" panose="020B0604020202020204" pitchFamily="34" charset="0"/>
                <a:cs typeface="Arial" panose="020B0604020202020204" pitchFamily="34" charset="0"/>
              </a:rPr>
              <a:t>see our event page for the next kingdom webinar meeting for pastors across the country! </a:t>
            </a:r>
            <a:endParaRPr lang="en-US" sz="32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619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056" y="519664"/>
            <a:ext cx="9905998" cy="1478570"/>
          </a:xfrm>
        </p:spPr>
        <p:txBody>
          <a:bodyPr>
            <a:normAutofit fontScale="90000"/>
          </a:bodyPr>
          <a:lstStyle/>
          <a:p>
            <a:r>
              <a:rPr lang="en-US" b="1" dirty="0">
                <a:solidFill>
                  <a:srgbClr val="FFFF00"/>
                </a:solidFill>
              </a:rPr>
              <a:t>This Past Week We’ve all heard and talked about What Some Believe to be the Cause of this virus everything </a:t>
            </a:r>
            <a:r>
              <a:rPr lang="en-US" b="1" dirty="0" smtClean="0">
                <a:solidFill>
                  <a:srgbClr val="FFFF00"/>
                </a:solidFill>
              </a:rPr>
              <a:t>from</a:t>
            </a:r>
            <a:r>
              <a:rPr lang="en-US" dirty="0"/>
              <a:t/>
            </a:r>
            <a:br>
              <a:rPr lang="en-US" dirty="0"/>
            </a:br>
            <a:endParaRPr lang="en-US" dirty="0"/>
          </a:p>
        </p:txBody>
      </p:sp>
      <p:sp>
        <p:nvSpPr>
          <p:cNvPr id="3" name="TextBox 2"/>
          <p:cNvSpPr txBox="1"/>
          <p:nvPr/>
        </p:nvSpPr>
        <p:spPr>
          <a:xfrm>
            <a:off x="1025586" y="1761165"/>
            <a:ext cx="10639191" cy="5109091"/>
          </a:xfrm>
          <a:prstGeom prst="rect">
            <a:avLst/>
          </a:prstGeom>
          <a:noFill/>
        </p:spPr>
        <p:txBody>
          <a:bodyPr wrap="square" rtlCol="0">
            <a:spAutoFit/>
          </a:bodyPr>
          <a:lstStyle/>
          <a:p>
            <a:pPr lvl="0"/>
            <a:r>
              <a:rPr lang="en-US" sz="2800" dirty="0">
                <a:solidFill>
                  <a:srgbClr val="FF0000"/>
                </a:solidFill>
                <a:latin typeface="Arial" panose="020B0604020202020204" pitchFamily="34" charset="0"/>
                <a:cs typeface="Arial" panose="020B0604020202020204" pitchFamily="34" charset="0"/>
              </a:rPr>
              <a:t>It’s China Fault </a:t>
            </a:r>
          </a:p>
          <a:p>
            <a:pPr lvl="0"/>
            <a:r>
              <a:rPr lang="en-US" sz="2800" b="1" dirty="0">
                <a:latin typeface="Arial" panose="020B0604020202020204" pitchFamily="34" charset="0"/>
                <a:cs typeface="Arial" panose="020B0604020202020204" pitchFamily="34" charset="0"/>
              </a:rPr>
              <a:t>It’s the end of the world </a:t>
            </a:r>
            <a:endParaRPr lang="en-US" sz="2800" dirty="0">
              <a:latin typeface="Arial" panose="020B0604020202020204" pitchFamily="34" charset="0"/>
              <a:cs typeface="Arial" panose="020B0604020202020204" pitchFamily="34" charset="0"/>
            </a:endParaRPr>
          </a:p>
          <a:p>
            <a:pPr lvl="0"/>
            <a:r>
              <a:rPr lang="en-US" sz="2800" dirty="0">
                <a:solidFill>
                  <a:srgbClr val="FF0000"/>
                </a:solidFill>
                <a:latin typeface="Arial" panose="020B0604020202020204" pitchFamily="34" charset="0"/>
                <a:cs typeface="Arial" panose="020B0604020202020204" pitchFamily="34" charset="0"/>
              </a:rPr>
              <a:t>It’s the churches fault why this has virus has happened </a:t>
            </a:r>
          </a:p>
          <a:p>
            <a:pPr lvl="0"/>
            <a:r>
              <a:rPr lang="en-US" sz="2800" b="1" dirty="0">
                <a:latin typeface="Arial" panose="020B0604020202020204" pitchFamily="34" charset="0"/>
                <a:cs typeface="Arial" panose="020B0604020202020204" pitchFamily="34" charset="0"/>
              </a:rPr>
              <a:t>Its Biological warfare</a:t>
            </a:r>
            <a:r>
              <a:rPr lang="en-US" sz="2800" dirty="0">
                <a:latin typeface="Arial" panose="020B0604020202020204" pitchFamily="34" charset="0"/>
                <a:cs typeface="Arial" panose="020B0604020202020204" pitchFamily="34" charset="0"/>
              </a:rPr>
              <a:t> created by men to destroy </a:t>
            </a:r>
            <a:r>
              <a:rPr lang="en-US" sz="2800" b="1" dirty="0">
                <a:latin typeface="Arial" panose="020B0604020202020204" pitchFamily="34" charset="0"/>
                <a:cs typeface="Arial" panose="020B0604020202020204" pitchFamily="34" charset="0"/>
              </a:rPr>
              <a:t>1/3</a:t>
            </a:r>
            <a:r>
              <a:rPr lang="en-US" sz="2800" dirty="0">
                <a:latin typeface="Arial" panose="020B0604020202020204" pitchFamily="34" charset="0"/>
                <a:cs typeface="Arial" panose="020B0604020202020204" pitchFamily="34" charset="0"/>
              </a:rPr>
              <a:t> of the </a:t>
            </a:r>
            <a:r>
              <a:rPr lang="en-US" sz="2800" dirty="0" smtClean="0">
                <a:latin typeface="Arial" panose="020B0604020202020204" pitchFamily="34" charset="0"/>
                <a:cs typeface="Arial" panose="020B0604020202020204" pitchFamily="34" charset="0"/>
              </a:rPr>
              <a:t>Population </a:t>
            </a:r>
            <a:endParaRPr lang="en-US" sz="2800" dirty="0">
              <a:latin typeface="Arial" panose="020B0604020202020204" pitchFamily="34" charset="0"/>
              <a:cs typeface="Arial" panose="020B0604020202020204" pitchFamily="34" charset="0"/>
            </a:endParaRPr>
          </a:p>
          <a:p>
            <a:pPr lvl="0"/>
            <a:r>
              <a:rPr lang="en-US" sz="2800" dirty="0">
                <a:solidFill>
                  <a:srgbClr val="FF0000"/>
                </a:solidFill>
                <a:latin typeface="Arial" panose="020B0604020202020204" pitchFamily="34" charset="0"/>
                <a:cs typeface="Arial" panose="020B0604020202020204" pitchFamily="34" charset="0"/>
              </a:rPr>
              <a:t>The government is about to declare </a:t>
            </a:r>
            <a:r>
              <a:rPr lang="en-US" sz="2800" b="1" dirty="0">
                <a:solidFill>
                  <a:srgbClr val="FF0000"/>
                </a:solidFill>
                <a:latin typeface="Arial" panose="020B0604020202020204" pitchFamily="34" charset="0"/>
                <a:cs typeface="Arial" panose="020B0604020202020204" pitchFamily="34" charset="0"/>
              </a:rPr>
              <a:t>Martial Law</a:t>
            </a:r>
            <a:endParaRPr lang="en-US" sz="2800" dirty="0">
              <a:solidFill>
                <a:srgbClr val="FF0000"/>
              </a:solidFill>
              <a:latin typeface="Arial" panose="020B0604020202020204" pitchFamily="34" charset="0"/>
              <a:cs typeface="Arial" panose="020B0604020202020204" pitchFamily="34" charset="0"/>
            </a:endParaRPr>
          </a:p>
          <a:p>
            <a:pPr lvl="0"/>
            <a:r>
              <a:rPr lang="en-US" sz="2800" b="1" dirty="0">
                <a:latin typeface="Arial" panose="020B0604020202020204" pitchFamily="34" charset="0"/>
                <a:cs typeface="Arial" panose="020B0604020202020204" pitchFamily="34" charset="0"/>
              </a:rPr>
              <a:t>Some religious leaders</a:t>
            </a:r>
            <a:r>
              <a:rPr lang="en-US" sz="2800" dirty="0">
                <a:latin typeface="Arial" panose="020B0604020202020204" pitchFamily="34" charset="0"/>
                <a:cs typeface="Arial" panose="020B0604020202020204" pitchFamily="34" charset="0"/>
              </a:rPr>
              <a:t> are preaching that God is judging the world and condemning sinners with this virus.</a:t>
            </a:r>
          </a:p>
          <a:p>
            <a:pPr lvl="0"/>
            <a:r>
              <a:rPr lang="en-US" sz="2800" b="1" dirty="0">
                <a:solidFill>
                  <a:srgbClr val="FFFF00"/>
                </a:solidFill>
                <a:latin typeface="Arial" panose="020B0604020202020204" pitchFamily="34" charset="0"/>
                <a:cs typeface="Arial" panose="020B0604020202020204" pitchFamily="34" charset="0"/>
              </a:rPr>
              <a:t>Some are teaching </a:t>
            </a:r>
            <a:r>
              <a:rPr lang="en-US" sz="2800" dirty="0">
                <a:solidFill>
                  <a:srgbClr val="FFFF00"/>
                </a:solidFill>
                <a:latin typeface="Arial" panose="020B0604020202020204" pitchFamily="34" charset="0"/>
                <a:cs typeface="Arial" panose="020B0604020202020204" pitchFamily="34" charset="0"/>
              </a:rPr>
              <a:t>because this is the Dispensation of Grace, God is not and would not judge people or the world based on the </a:t>
            </a:r>
            <a:r>
              <a:rPr lang="en-US" sz="2800" dirty="0" smtClean="0">
                <a:solidFill>
                  <a:srgbClr val="FFFF00"/>
                </a:solidFill>
                <a:latin typeface="Arial" panose="020B0604020202020204" pitchFamily="34" charset="0"/>
                <a:cs typeface="Arial" panose="020B0604020202020204" pitchFamily="34" charset="0"/>
              </a:rPr>
              <a:t>Christ redemptive work at Calvary.</a:t>
            </a:r>
            <a:r>
              <a:rPr lang="en-US" sz="2800" b="1" dirty="0" smtClean="0">
                <a:solidFill>
                  <a:srgbClr val="FFFF00"/>
                </a:solidFill>
                <a:latin typeface="Arial" panose="020B0604020202020204" pitchFamily="34" charset="0"/>
                <a:cs typeface="Arial" panose="020B0604020202020204" pitchFamily="34" charset="0"/>
              </a:rPr>
              <a:t> </a:t>
            </a:r>
            <a:endParaRPr lang="en-US" sz="2800" dirty="0">
              <a:solidFill>
                <a:srgbClr val="FFFF0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84299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2756" y="295914"/>
            <a:ext cx="9956800" cy="6370975"/>
          </a:xfrm>
          <a:prstGeom prst="rect">
            <a:avLst/>
          </a:prstGeom>
        </p:spPr>
        <p:txBody>
          <a:bodyPr wrap="square">
            <a:spAutoFit/>
          </a:bodyPr>
          <a:lstStyle/>
          <a:p>
            <a:r>
              <a:rPr lang="en-US" sz="2400" b="1" dirty="0">
                <a:solidFill>
                  <a:schemeClr val="bg2"/>
                </a:solidFill>
                <a:latin typeface="Arial" panose="020B0604020202020204" pitchFamily="34" charset="0"/>
                <a:ea typeface="Calibri" panose="020F0502020204030204" pitchFamily="34" charset="0"/>
                <a:cs typeface="Arial" panose="020B0604020202020204" pitchFamily="34" charset="0"/>
              </a:rPr>
              <a:t>The biggest question and obstacle that we all have been faced with the past two weeks aside from exercising our faith and Godly wisdom is, “</a:t>
            </a:r>
            <a:r>
              <a:rPr lang="en-US" sz="2400" b="1" dirty="0">
                <a:solidFill>
                  <a:srgbClr val="FFFF00"/>
                </a:solidFill>
                <a:latin typeface="Arial" panose="020B0604020202020204" pitchFamily="34" charset="0"/>
                <a:ea typeface="Calibri" panose="020F0502020204030204" pitchFamily="34" charset="0"/>
                <a:cs typeface="Arial" panose="020B0604020202020204" pitchFamily="34" charset="0"/>
              </a:rPr>
              <a:t>How should we as leaders handle COVID-19</a:t>
            </a:r>
            <a:r>
              <a:rPr lang="en-US" sz="2400" b="1" dirty="0" smtClean="0">
                <a:solidFill>
                  <a:schemeClr val="bg2"/>
                </a:solidFill>
                <a:latin typeface="Arial" panose="020B0604020202020204" pitchFamily="34" charset="0"/>
                <a:ea typeface="Calibri" panose="020F0502020204030204" pitchFamily="34" charset="0"/>
                <a:cs typeface="Arial" panose="020B0604020202020204" pitchFamily="34" charset="0"/>
              </a:rPr>
              <a:t>?</a:t>
            </a:r>
          </a:p>
          <a:p>
            <a:endParaRPr lang="en-US" sz="2400" b="1" dirty="0">
              <a:solidFill>
                <a:schemeClr val="bg2"/>
              </a:solidFill>
              <a:latin typeface="Arial" panose="020B0604020202020204" pitchFamily="34" charset="0"/>
              <a:ea typeface="Calibri" panose="020F0502020204030204" pitchFamily="34" charset="0"/>
              <a:cs typeface="Arial" panose="020B0604020202020204" pitchFamily="34" charset="0"/>
            </a:endParaRPr>
          </a:p>
          <a:p>
            <a:r>
              <a:rPr lang="en-US" sz="2400" b="1" dirty="0" smtClean="0">
                <a:solidFill>
                  <a:srgbClr val="FFFF00"/>
                </a:solidFill>
                <a:latin typeface="Arial" panose="020B0604020202020204" pitchFamily="34" charset="0"/>
                <a:ea typeface="Calibri" panose="020F0502020204030204" pitchFamily="34" charset="0"/>
                <a:cs typeface="Arial" panose="020B0604020202020204" pitchFamily="34" charset="0"/>
              </a:rPr>
              <a:t>This </a:t>
            </a:r>
            <a:r>
              <a:rPr lang="en-US" sz="2400" b="1" dirty="0">
                <a:solidFill>
                  <a:srgbClr val="FFFF00"/>
                </a:solidFill>
                <a:latin typeface="Arial" panose="020B0604020202020204" pitchFamily="34" charset="0"/>
                <a:ea typeface="Calibri" panose="020F0502020204030204" pitchFamily="34" charset="0"/>
                <a:cs typeface="Arial" panose="020B0604020202020204" pitchFamily="34" charset="0"/>
              </a:rPr>
              <a:t>is uncharted water for all of us! </a:t>
            </a:r>
            <a:r>
              <a:rPr lang="en-US" sz="2400" b="1" dirty="0" smtClean="0">
                <a:solidFill>
                  <a:schemeClr val="bg2"/>
                </a:solidFill>
                <a:latin typeface="Arial" panose="020B0604020202020204" pitchFamily="34" charset="0"/>
                <a:ea typeface="Calibri" panose="020F0502020204030204" pitchFamily="34" charset="0"/>
                <a:cs typeface="Arial" panose="020B0604020202020204" pitchFamily="34" charset="0"/>
              </a:rPr>
              <a:t>Some </a:t>
            </a:r>
            <a:r>
              <a:rPr lang="en-US" sz="2400" b="1" dirty="0">
                <a:solidFill>
                  <a:schemeClr val="bg2"/>
                </a:solidFill>
                <a:latin typeface="Arial" panose="020B0604020202020204" pitchFamily="34" charset="0"/>
                <a:ea typeface="Calibri" panose="020F0502020204030204" pitchFamily="34" charset="0"/>
                <a:cs typeface="Arial" panose="020B0604020202020204" pitchFamily="34" charset="0"/>
              </a:rPr>
              <a:t>of us online today have experienced different things </a:t>
            </a:r>
            <a:r>
              <a:rPr lang="en-US" sz="2400" b="1" dirty="0" smtClean="0">
                <a:solidFill>
                  <a:schemeClr val="bg2"/>
                </a:solidFill>
                <a:latin typeface="Arial" panose="020B0604020202020204" pitchFamily="34" charset="0"/>
                <a:ea typeface="Calibri" panose="020F0502020204030204" pitchFamily="34" charset="0"/>
                <a:cs typeface="Arial" panose="020B0604020202020204" pitchFamily="34" charset="0"/>
              </a:rPr>
              <a:t>within </a:t>
            </a:r>
            <a:r>
              <a:rPr lang="en-US" sz="2400" b="1" dirty="0">
                <a:solidFill>
                  <a:schemeClr val="bg2"/>
                </a:solidFill>
                <a:latin typeface="Arial" panose="020B0604020202020204" pitchFamily="34" charset="0"/>
                <a:ea typeface="Calibri" panose="020F0502020204030204" pitchFamily="34" charset="0"/>
                <a:cs typeface="Arial" panose="020B0604020202020204" pitchFamily="34" charset="0"/>
              </a:rPr>
              <a:t>our churches with </a:t>
            </a:r>
            <a:r>
              <a:rPr lang="en-US" sz="2400" b="1" dirty="0" smtClean="0">
                <a:solidFill>
                  <a:schemeClr val="bg2"/>
                </a:solidFill>
                <a:latin typeface="Arial" panose="020B0604020202020204" pitchFamily="34" charset="0"/>
                <a:ea typeface="Calibri" panose="020F0502020204030204" pitchFamily="34" charset="0"/>
                <a:cs typeface="Arial" panose="020B0604020202020204" pitchFamily="34" charset="0"/>
              </a:rPr>
              <a:t>members reactions, to dealing </a:t>
            </a:r>
            <a:r>
              <a:rPr lang="en-US" sz="2400" b="1" dirty="0">
                <a:solidFill>
                  <a:schemeClr val="bg2"/>
                </a:solidFill>
                <a:latin typeface="Arial" panose="020B0604020202020204" pitchFamily="34" charset="0"/>
                <a:ea typeface="Calibri" panose="020F0502020204030204" pitchFamily="34" charset="0"/>
                <a:cs typeface="Arial" panose="020B0604020202020204" pitchFamily="34" charset="0"/>
              </a:rPr>
              <a:t>with operation and payroll concerns, </a:t>
            </a:r>
            <a:r>
              <a:rPr lang="en-US" sz="2400" b="1" dirty="0">
                <a:solidFill>
                  <a:srgbClr val="FFFF00"/>
                </a:solidFill>
                <a:latin typeface="Arial" panose="020B0604020202020204" pitchFamily="34" charset="0"/>
                <a:ea typeface="Calibri" panose="020F0502020204030204" pitchFamily="34" charset="0"/>
                <a:cs typeface="Arial" panose="020B0604020202020204" pitchFamily="34" charset="0"/>
              </a:rPr>
              <a:t>to local city and state mandates changing every few hours </a:t>
            </a:r>
            <a:r>
              <a:rPr lang="en-US" sz="2400" b="1" dirty="0" smtClean="0">
                <a:solidFill>
                  <a:srgbClr val="FFFF00"/>
                </a:solidFill>
                <a:latin typeface="Arial" panose="020B0604020202020204" pitchFamily="34" charset="0"/>
                <a:ea typeface="Calibri" panose="020F0502020204030204" pitchFamily="34" charset="0"/>
                <a:cs typeface="Arial" panose="020B0604020202020204" pitchFamily="34" charset="0"/>
              </a:rPr>
              <a:t>that have effected our way of life, and </a:t>
            </a:r>
            <a:r>
              <a:rPr lang="en-US" sz="2400" b="1" dirty="0">
                <a:solidFill>
                  <a:srgbClr val="FFFF00"/>
                </a:solidFill>
                <a:latin typeface="Arial" panose="020B0604020202020204" pitchFamily="34" charset="0"/>
                <a:ea typeface="Calibri" panose="020F0502020204030204" pitchFamily="34" charset="0"/>
                <a:cs typeface="Arial" panose="020B0604020202020204" pitchFamily="34" charset="0"/>
              </a:rPr>
              <a:t>business as well as our churches closing its doors temporarily.  </a:t>
            </a:r>
            <a:endParaRPr lang="en-US" sz="2400" b="1" dirty="0" smtClean="0">
              <a:solidFill>
                <a:srgbClr val="FFFF00"/>
              </a:solidFill>
              <a:latin typeface="Arial" panose="020B0604020202020204" pitchFamily="34" charset="0"/>
              <a:ea typeface="Calibri" panose="020F0502020204030204" pitchFamily="34" charset="0"/>
              <a:cs typeface="Arial" panose="020B0604020202020204" pitchFamily="34" charset="0"/>
            </a:endParaRPr>
          </a:p>
          <a:p>
            <a:endParaRPr lang="en-US" sz="2400" dirty="0">
              <a:solidFill>
                <a:srgbClr val="FFFF00"/>
              </a:solidFill>
              <a:latin typeface="Arial" panose="020B0604020202020204" pitchFamily="34" charset="0"/>
              <a:ea typeface="Calibri" panose="020F0502020204030204" pitchFamily="34" charset="0"/>
              <a:cs typeface="Arial" panose="020B0604020202020204" pitchFamily="34" charset="0"/>
            </a:endParaRPr>
          </a:p>
          <a:p>
            <a:r>
              <a:rPr lang="en-US" sz="2400" b="1" dirty="0">
                <a:latin typeface="Arial" panose="020B0604020202020204" pitchFamily="34" charset="0"/>
                <a:ea typeface="Calibri" panose="020F0502020204030204" pitchFamily="34" charset="0"/>
                <a:cs typeface="Arial" panose="020B0604020202020204" pitchFamily="34" charset="0"/>
              </a:rPr>
              <a:t>I believe that in the midst of all this uncertainty, we are here today as Gods men and women to collaborate and hear from each other as to what and how we are strategically responding to this crisis and if there is something we don’t know we can ask the group and believe God that one of the many gifts online has an answer in faith and wisdom of God. </a:t>
            </a:r>
            <a:endParaRPr lang="en-US" sz="24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37312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51471" y="2103318"/>
            <a:ext cx="727813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Q:</a:t>
            </a:r>
            <a:r>
              <a:rPr kumimoji="0" lang="en-US" altLang="en-US" sz="2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Will there be any subsidies to assist houses of worship financially during these difficult times? </a:t>
            </a:r>
            <a:endParaRPr kumimoji="0" lang="en-US" alt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24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en-US" altLang="en-US" sz="2400" b="1" i="0" u="none" strike="noStrike" cap="none" normalizeH="0" baseline="0" dirty="0" smtClean="0">
                <a:ln>
                  <a:noFill/>
                </a:ln>
                <a:solidFill>
                  <a:srgbClr val="FFFF00"/>
                </a:solidFill>
                <a:effectLst/>
                <a:latin typeface="Arial" panose="020B0604020202020204" pitchFamily="34" charset="0"/>
                <a:cs typeface="Arial" panose="020B0604020202020204" pitchFamily="34" charset="0"/>
              </a:rPr>
              <a:t>A: </a:t>
            </a: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The City will not provide subsidies for houses of worship. </a:t>
            </a:r>
            <a:b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It will need to come from the federal government. There are private dollars available. </a:t>
            </a:r>
            <a:b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r>
            <a:b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br>
            <a:r>
              <a:rPr kumimoji="0" lang="en-US" altLang="en-US" sz="2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For example, </a:t>
            </a:r>
            <a:r>
              <a:rPr kumimoji="0" lang="en-US" altLang="en-US" sz="2400" b="0" i="0" u="none" strike="noStrike" cap="none" normalizeH="0" baseline="0" dirty="0" smtClean="0">
                <a:ln>
                  <a:noFill/>
                </a:ln>
                <a:effectLst/>
                <a:latin typeface="Arial" panose="020B0604020202020204" pitchFamily="34" charset="0"/>
                <a:cs typeface="Arial" panose="020B0604020202020204" pitchFamily="34" charset="0"/>
              </a:rPr>
              <a:t>T</a:t>
            </a:r>
            <a:r>
              <a:rPr kumimoji="0" lang="en-US" alt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he Lily Foundation supports religious organizations with grants for coronavirus relief. You can go to</a:t>
            </a:r>
            <a:r>
              <a:rPr kumimoji="0" lang="en-US" altLang="en-US" sz="2400" b="0" i="0" u="none" strike="noStrike" cap="none" normalizeH="0" baseline="0" dirty="0" smtClean="0">
                <a:ln>
                  <a:noFill/>
                </a:ln>
                <a:solidFill>
                  <a:srgbClr val="1155CC"/>
                </a:solidFill>
                <a:effectLst/>
                <a:latin typeface="Arial" panose="020B0604020202020204" pitchFamily="34" charset="0"/>
                <a:cs typeface="Arial" panose="020B0604020202020204" pitchFamily="34" charset="0"/>
                <a:hlinkClick r:id="rId2"/>
              </a:rPr>
              <a:t> lilyfoundation.org</a:t>
            </a:r>
            <a:r>
              <a:rPr kumimoji="0" lang="en-US" alt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to apply for those dollars.</a:t>
            </a:r>
          </a:p>
        </p:txBody>
      </p:sp>
      <p:sp>
        <p:nvSpPr>
          <p:cNvPr id="5" name="TextBox 4"/>
          <p:cNvSpPr txBox="1"/>
          <p:nvPr/>
        </p:nvSpPr>
        <p:spPr>
          <a:xfrm>
            <a:off x="1507524" y="778476"/>
            <a:ext cx="8958649" cy="1077218"/>
          </a:xfrm>
          <a:prstGeom prst="rect">
            <a:avLst/>
          </a:prstGeom>
          <a:noFill/>
        </p:spPr>
        <p:txBody>
          <a:bodyPr wrap="square" rtlCol="0">
            <a:spAutoFit/>
          </a:bodyPr>
          <a:lstStyle/>
          <a:p>
            <a:r>
              <a:rPr lang="en-US" sz="4000" dirty="0" smtClean="0">
                <a:solidFill>
                  <a:srgbClr val="FFFF00"/>
                </a:solidFill>
                <a:latin typeface="Arial" panose="020B0604020202020204" pitchFamily="34" charset="0"/>
                <a:cs typeface="Arial" panose="020B0604020202020204" pitchFamily="34" charset="0"/>
              </a:rPr>
              <a:t>California Health Department </a:t>
            </a:r>
            <a:endParaRPr lang="en-US" sz="4000" dirty="0">
              <a:solidFill>
                <a:srgbClr val="FFFF00"/>
              </a:solidFill>
              <a:latin typeface="Arial" panose="020B0604020202020204" pitchFamily="34" charset="0"/>
              <a:cs typeface="Arial" panose="020B0604020202020204" pitchFamily="34" charset="0"/>
            </a:endParaRPr>
          </a:p>
          <a:p>
            <a:r>
              <a:rPr lang="en-US" sz="2400" dirty="0" err="1" smtClean="0">
                <a:solidFill>
                  <a:srgbClr val="FFFF00"/>
                </a:solidFill>
                <a:latin typeface="Arial" panose="020B0604020202020204" pitchFamily="34" charset="0"/>
                <a:cs typeface="Arial" panose="020B0604020202020204" pitchFamily="34" charset="0"/>
              </a:rPr>
              <a:t>Telebriefing</a:t>
            </a:r>
            <a:r>
              <a:rPr lang="en-US" sz="2400" dirty="0" smtClean="0">
                <a:solidFill>
                  <a:srgbClr val="FFFF00"/>
                </a:solidFill>
                <a:latin typeface="Arial" panose="020B0604020202020204" pitchFamily="34" charset="0"/>
                <a:cs typeface="Arial" panose="020B0604020202020204" pitchFamily="34" charset="0"/>
              </a:rPr>
              <a:t> </a:t>
            </a:r>
            <a:r>
              <a:rPr lang="en-US" sz="2400" dirty="0">
                <a:solidFill>
                  <a:srgbClr val="FFFF00"/>
                </a:solidFill>
                <a:latin typeface="Arial" panose="020B0604020202020204" pitchFamily="34" charset="0"/>
                <a:cs typeface="Arial" panose="020B0604020202020204" pitchFamily="34" charset="0"/>
              </a:rPr>
              <a:t>for Faith Based and Community Organizations</a:t>
            </a:r>
          </a:p>
        </p:txBody>
      </p:sp>
      <p:sp>
        <p:nvSpPr>
          <p:cNvPr id="6" name="TextBox 5"/>
          <p:cNvSpPr txBox="1"/>
          <p:nvPr/>
        </p:nvSpPr>
        <p:spPr>
          <a:xfrm>
            <a:off x="8452022" y="2273643"/>
            <a:ext cx="3361037" cy="2308324"/>
          </a:xfrm>
          <a:prstGeom prst="rect">
            <a:avLst/>
          </a:prstGeom>
          <a:noFill/>
        </p:spPr>
        <p:txBody>
          <a:bodyPr wrap="square" rtlCol="0">
            <a:spAutoFit/>
          </a:bodyPr>
          <a:lstStyle/>
          <a:p>
            <a:r>
              <a:rPr lang="en-US" b="1" dirty="0">
                <a:solidFill>
                  <a:srgbClr val="FFFF00"/>
                </a:solidFill>
                <a:latin typeface="Arial" panose="020B0604020202020204" pitchFamily="34" charset="0"/>
                <a:cs typeface="Arial" panose="020B0604020202020204" pitchFamily="34" charset="0"/>
              </a:rPr>
              <a:t>WHEN: </a:t>
            </a:r>
            <a:r>
              <a:rPr lang="en-US" b="1" dirty="0" smtClean="0">
                <a:latin typeface="Arial" panose="020B0604020202020204" pitchFamily="34" charset="0"/>
                <a:cs typeface="Arial" panose="020B0604020202020204" pitchFamily="34" charset="0"/>
              </a:rPr>
              <a:t>Thursday’s</a:t>
            </a:r>
            <a:endParaRPr lang="en-US" dirty="0">
              <a:latin typeface="Arial" panose="020B0604020202020204" pitchFamily="34" charset="0"/>
              <a:cs typeface="Arial" panose="020B0604020202020204" pitchFamily="34" charset="0"/>
            </a:endParaRPr>
          </a:p>
          <a:p>
            <a:r>
              <a:rPr lang="en-US" b="1" dirty="0">
                <a:solidFill>
                  <a:srgbClr val="FFFF00"/>
                </a:solidFill>
                <a:latin typeface="Arial" panose="020B0604020202020204" pitchFamily="34" charset="0"/>
                <a:cs typeface="Arial" panose="020B0604020202020204" pitchFamily="34" charset="0"/>
              </a:rPr>
              <a:t>Time: </a:t>
            </a:r>
            <a:r>
              <a:rPr lang="en-US" b="1" dirty="0">
                <a:latin typeface="Arial" panose="020B0604020202020204" pitchFamily="34" charset="0"/>
                <a:cs typeface="Arial" panose="020B0604020202020204" pitchFamily="34" charset="0"/>
              </a:rPr>
              <a:t>2:30 p.m. - 3:15 p.m.</a:t>
            </a:r>
            <a:endParaRPr lang="en-US" dirty="0">
              <a:latin typeface="Arial" panose="020B0604020202020204" pitchFamily="34" charset="0"/>
              <a:cs typeface="Arial" panose="020B0604020202020204" pitchFamily="34" charset="0"/>
            </a:endParaRPr>
          </a:p>
          <a:p>
            <a:r>
              <a:rPr lang="en-US" b="1" dirty="0">
                <a:solidFill>
                  <a:srgbClr val="FFFF00"/>
                </a:solidFill>
                <a:latin typeface="Arial" panose="020B0604020202020204" pitchFamily="34" charset="0"/>
                <a:cs typeface="Arial" panose="020B0604020202020204" pitchFamily="34" charset="0"/>
              </a:rPr>
              <a:t>WHERE:</a:t>
            </a:r>
            <a:r>
              <a:rPr lang="en-US" b="1"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Telephone Conference</a:t>
            </a:r>
          </a:p>
          <a:p>
            <a:endParaRPr lang="en-US" dirty="0" smtClean="0">
              <a:latin typeface="Arial" panose="020B0604020202020204" pitchFamily="34" charset="0"/>
              <a:cs typeface="Arial" panose="020B0604020202020204" pitchFamily="34" charset="0"/>
            </a:endParaRPr>
          </a:p>
          <a:p>
            <a:r>
              <a:rPr lang="en-US" dirty="0">
                <a:solidFill>
                  <a:srgbClr val="FFFF00"/>
                </a:solidFill>
                <a:latin typeface="Arial" panose="020B0604020202020204" pitchFamily="34" charset="0"/>
                <a:cs typeface="Arial" panose="020B0604020202020204" pitchFamily="34" charset="0"/>
              </a:rPr>
              <a:t>Phone Number: </a:t>
            </a:r>
            <a:r>
              <a:rPr lang="en-US" dirty="0"/>
              <a:t>312 626 6799</a:t>
            </a:r>
          </a:p>
          <a:p>
            <a:r>
              <a:rPr lang="en-US" dirty="0">
                <a:solidFill>
                  <a:srgbClr val="FFFF00"/>
                </a:solidFill>
              </a:rPr>
              <a:t>Meeting ID: </a:t>
            </a:r>
            <a:r>
              <a:rPr lang="en-US" dirty="0"/>
              <a:t>693 442 224</a:t>
            </a:r>
          </a:p>
          <a:p>
            <a:r>
              <a:rPr lang="en-US" dirty="0" smtClean="0"/>
              <a:t>No </a:t>
            </a:r>
            <a:r>
              <a:rPr lang="en-US" dirty="0"/>
              <a:t>Participant ID, just press #</a:t>
            </a:r>
            <a:endParaRPr lang="en-US" dirty="0"/>
          </a:p>
        </p:txBody>
      </p:sp>
    </p:spTree>
    <p:extLst>
      <p:ext uri="{BB962C8B-B14F-4D97-AF65-F5344CB8AC3E}">
        <p14:creationId xmlns:p14="http://schemas.microsoft.com/office/powerpoint/2010/main" val="2257973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A few key things we can consider doing to address COVID-19.  </a:t>
            </a:r>
            <a:r>
              <a:rPr lang="en-US" b="1" dirty="0"/>
              <a:t> </a:t>
            </a:r>
            <a:endParaRPr lang="en-US" dirty="0"/>
          </a:p>
        </p:txBody>
      </p:sp>
      <p:sp>
        <p:nvSpPr>
          <p:cNvPr id="3" name="TextBox 2"/>
          <p:cNvSpPr txBox="1"/>
          <p:nvPr/>
        </p:nvSpPr>
        <p:spPr>
          <a:xfrm>
            <a:off x="1141413" y="2097088"/>
            <a:ext cx="9685083" cy="4247317"/>
          </a:xfrm>
          <a:prstGeom prst="rect">
            <a:avLst/>
          </a:prstGeom>
          <a:noFill/>
        </p:spPr>
        <p:txBody>
          <a:bodyPr wrap="square" rtlCol="0">
            <a:spAutoFit/>
          </a:bodyPr>
          <a:lstStyle/>
          <a:p>
            <a:r>
              <a:rPr lang="en-US" sz="2800" b="1" dirty="0">
                <a:solidFill>
                  <a:srgbClr val="FFFF00"/>
                </a:solidFill>
                <a:latin typeface="Arial" panose="020B0604020202020204" pitchFamily="34" charset="0"/>
                <a:cs typeface="Arial" panose="020B0604020202020204" pitchFamily="34" charset="0"/>
              </a:rPr>
              <a:t>First, </a:t>
            </a:r>
            <a:r>
              <a:rPr lang="en-US" sz="2800" b="1" dirty="0">
                <a:latin typeface="Arial" panose="020B0604020202020204" pitchFamily="34" charset="0"/>
                <a:cs typeface="Arial" panose="020B0604020202020204" pitchFamily="34" charset="0"/>
              </a:rPr>
              <a:t>churches should identify reliable, local sources of information</a:t>
            </a:r>
            <a:r>
              <a:rPr lang="en-US" sz="2800" b="1"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r>
              <a:rPr lang="en-US" sz="2800" b="1" dirty="0">
                <a:solidFill>
                  <a:srgbClr val="FFFF00"/>
                </a:solidFill>
                <a:latin typeface="Arial" panose="020B0604020202020204" pitchFamily="34" charset="0"/>
                <a:cs typeface="Arial" panose="020B0604020202020204" pitchFamily="34" charset="0"/>
              </a:rPr>
              <a:t>Second</a:t>
            </a:r>
            <a:r>
              <a:rPr lang="en-US" sz="2800" b="1" dirty="0">
                <a:latin typeface="Arial" panose="020B0604020202020204" pitchFamily="34" charset="0"/>
                <a:cs typeface="Arial" panose="020B0604020202020204" pitchFamily="34" charset="0"/>
              </a:rPr>
              <a:t>, churches should assess their practices.</a:t>
            </a:r>
            <a:r>
              <a:rPr lang="en-US" sz="2800" dirty="0">
                <a:latin typeface="Arial" panose="020B0604020202020204" pitchFamily="34" charset="0"/>
                <a:cs typeface="Arial" panose="020B0604020202020204" pitchFamily="34" charset="0"/>
              </a:rPr>
              <a:t> Even if churches aren’t sure what they should change, they can at least begin by better understanding what they are currently </a:t>
            </a:r>
            <a:r>
              <a:rPr lang="en-US" sz="2800" dirty="0" smtClean="0">
                <a:latin typeface="Arial" panose="020B0604020202020204" pitchFamily="34" charset="0"/>
                <a:cs typeface="Arial" panose="020B0604020202020204" pitchFamily="34" charset="0"/>
              </a:rPr>
              <a:t>doing that’s working and not working any longer.</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endParaRPr lang="en-US" sz="2800" dirty="0">
              <a:solidFill>
                <a:srgbClr val="FFFF00"/>
              </a:solidFill>
              <a:latin typeface="Arial" panose="020B0604020202020204" pitchFamily="34" charset="0"/>
              <a:cs typeface="Arial" panose="020B0604020202020204" pitchFamily="34" charset="0"/>
            </a:endParaRPr>
          </a:p>
          <a:p>
            <a:r>
              <a:rPr lang="en-US" sz="2800" dirty="0" smtClean="0">
                <a:solidFill>
                  <a:srgbClr val="FFFF00"/>
                </a:solidFill>
                <a:latin typeface="Arial" panose="020B0604020202020204" pitchFamily="34" charset="0"/>
                <a:cs typeface="Arial" panose="020B0604020202020204" pitchFamily="34" charset="0"/>
              </a:rPr>
              <a:t>Share new </a:t>
            </a:r>
            <a:r>
              <a:rPr lang="en-US" sz="2800" dirty="0" smtClean="0">
                <a:solidFill>
                  <a:srgbClr val="FFFF00"/>
                </a:solidFill>
                <a:latin typeface="Arial" panose="020B0604020202020204" pitchFamily="34" charset="0"/>
                <a:cs typeface="Arial" panose="020B0604020202020204" pitchFamily="34" charset="0"/>
              </a:rPr>
              <a:t>giving </a:t>
            </a:r>
            <a:r>
              <a:rPr lang="en-US" sz="2800" dirty="0" smtClean="0">
                <a:solidFill>
                  <a:srgbClr val="FFFF00"/>
                </a:solidFill>
                <a:latin typeface="Arial" panose="020B0604020202020204" pitchFamily="34" charset="0"/>
                <a:cs typeface="Arial" panose="020B0604020202020204" pitchFamily="34" charset="0"/>
              </a:rPr>
              <a:t>options… </a:t>
            </a:r>
            <a:endParaRPr lang="en-US" sz="2800" dirty="0">
              <a:solidFill>
                <a:srgbClr val="FFFF0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04426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7280" y="749808"/>
            <a:ext cx="10405872" cy="5970865"/>
          </a:xfrm>
          <a:prstGeom prst="rect">
            <a:avLst/>
          </a:prstGeom>
          <a:noFill/>
        </p:spPr>
        <p:txBody>
          <a:bodyPr wrap="square" rtlCol="0">
            <a:spAutoFit/>
          </a:bodyPr>
          <a:lstStyle/>
          <a:p>
            <a:r>
              <a:rPr lang="en-US" sz="2800" b="1" dirty="0">
                <a:solidFill>
                  <a:srgbClr val="FFFF00"/>
                </a:solidFill>
                <a:latin typeface="Arial" panose="020B0604020202020204" pitchFamily="34" charset="0"/>
                <a:cs typeface="Arial" panose="020B0604020202020204" pitchFamily="34" charset="0"/>
              </a:rPr>
              <a:t>Third, </a:t>
            </a:r>
            <a:r>
              <a:rPr lang="en-US" sz="2800" b="1" dirty="0">
                <a:latin typeface="Arial" panose="020B0604020202020204" pitchFamily="34" charset="0"/>
                <a:cs typeface="Arial" panose="020B0604020202020204" pitchFamily="34" charset="0"/>
              </a:rPr>
              <a:t>churches should over communicate their plans.</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It’s </a:t>
            </a:r>
            <a:r>
              <a:rPr lang="en-US" sz="2800" dirty="0">
                <a:latin typeface="Arial" panose="020B0604020202020204" pitchFamily="34" charset="0"/>
                <a:cs typeface="Arial" panose="020B0604020202020204" pitchFamily="34" charset="0"/>
              </a:rPr>
              <a:t>not enough to simply change what your church is doing. Church leaders must also be intentional about communicating their plans to their people. This includes helping people know what has changed, why these shifts are taking place, and how the </a:t>
            </a:r>
            <a:r>
              <a:rPr lang="en-US" sz="2800" dirty="0" smtClean="0">
                <a:latin typeface="Arial" panose="020B0604020202020204" pitchFamily="34" charset="0"/>
                <a:cs typeface="Arial" panose="020B0604020202020204" pitchFamily="34" charset="0"/>
              </a:rPr>
              <a:t>new plans </a:t>
            </a:r>
            <a:r>
              <a:rPr lang="en-US" sz="2800" dirty="0">
                <a:latin typeface="Arial" panose="020B0604020202020204" pitchFamily="34" charset="0"/>
                <a:cs typeface="Arial" panose="020B0604020202020204" pitchFamily="34" charset="0"/>
              </a:rPr>
              <a:t>will help. Intentional communication can both encourage those who are scared and satisfy those who are skeptical. Churches should have specialized messaging encouraging prudence for the elderly and those with underlying medical conditions. They should also provide support for parents in their congregation about how to have appropriate conversations about COVID-19 with their children.</a:t>
            </a:r>
          </a:p>
          <a:p>
            <a:endParaRPr lang="en-US" dirty="0"/>
          </a:p>
        </p:txBody>
      </p:sp>
    </p:spTree>
    <p:extLst>
      <p:ext uri="{BB962C8B-B14F-4D97-AF65-F5344CB8AC3E}">
        <p14:creationId xmlns:p14="http://schemas.microsoft.com/office/powerpoint/2010/main" val="1416158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9888" y="640080"/>
            <a:ext cx="9802368" cy="6401753"/>
          </a:xfrm>
          <a:prstGeom prst="rect">
            <a:avLst/>
          </a:prstGeom>
          <a:noFill/>
        </p:spPr>
        <p:txBody>
          <a:bodyPr wrap="square" rtlCol="0">
            <a:spAutoFit/>
          </a:bodyPr>
          <a:lstStyle/>
          <a:p>
            <a:r>
              <a:rPr lang="en-US" sz="2800" b="1" dirty="0">
                <a:solidFill>
                  <a:srgbClr val="FFFF00"/>
                </a:solidFill>
                <a:latin typeface="Arial" panose="020B0604020202020204" pitchFamily="34" charset="0"/>
                <a:cs typeface="Arial" panose="020B0604020202020204" pitchFamily="34" charset="0"/>
              </a:rPr>
              <a:t>Fourth, </a:t>
            </a:r>
            <a:r>
              <a:rPr lang="en-US" sz="2800" b="1" dirty="0">
                <a:latin typeface="Arial" panose="020B0604020202020204" pitchFamily="34" charset="0"/>
                <a:cs typeface="Arial" panose="020B0604020202020204" pitchFamily="34" charset="0"/>
              </a:rPr>
              <a:t>churches should encourage their people. </a:t>
            </a:r>
            <a:endParaRPr lang="en-US" sz="2800" b="1" dirty="0" smtClean="0">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When </a:t>
            </a:r>
            <a:r>
              <a:rPr lang="en-US" sz="2800" dirty="0">
                <a:latin typeface="Arial" panose="020B0604020202020204" pitchFamily="34" charset="0"/>
                <a:cs typeface="Arial" panose="020B0604020202020204" pitchFamily="34" charset="0"/>
              </a:rPr>
              <a:t>it comes to COVID-19, you will inevitably find people in your church who are either dismayed or dismissive. As COVID-19 has affected other countries, the social upheaval and personal isolation has fostered a range of mental health challenges for people in the community. </a:t>
            </a:r>
            <a:r>
              <a:rPr lang="en-US" sz="2800" dirty="0" smtClean="0">
                <a:latin typeface="Arial" panose="020B0604020202020204" pitchFamily="34" charset="0"/>
                <a:cs typeface="Arial" panose="020B0604020202020204" pitchFamily="34" charset="0"/>
              </a:rPr>
              <a:t>From depression to severe anxiety! While leaders </a:t>
            </a:r>
            <a:r>
              <a:rPr lang="en-US" sz="2800" dirty="0">
                <a:latin typeface="Arial" panose="020B0604020202020204" pitchFamily="34" charset="0"/>
                <a:cs typeface="Arial" panose="020B0604020202020204" pitchFamily="34" charset="0"/>
              </a:rPr>
              <a:t>may not be able to confront the medical complexities of a global pandemic, they are uniquely poised </a:t>
            </a:r>
            <a:r>
              <a:rPr lang="en-US" sz="2800" dirty="0" smtClean="0">
                <a:latin typeface="Arial" panose="020B0604020202020204" pitchFamily="34" charset="0"/>
                <a:cs typeface="Arial" panose="020B0604020202020204" pitchFamily="34" charset="0"/>
              </a:rPr>
              <a:t>and anointed to </a:t>
            </a:r>
            <a:r>
              <a:rPr lang="en-US" sz="2800" dirty="0">
                <a:latin typeface="Arial" panose="020B0604020202020204" pitchFamily="34" charset="0"/>
                <a:cs typeface="Arial" panose="020B0604020202020204" pitchFamily="34" charset="0"/>
              </a:rPr>
              <a:t>comfort the personal challenges of a panicked people with the </a:t>
            </a:r>
            <a:r>
              <a:rPr lang="en-US" sz="2800" dirty="0" smtClean="0">
                <a:latin typeface="Arial" panose="020B0604020202020204" pitchFamily="34" charset="0"/>
                <a:cs typeface="Arial" panose="020B0604020202020204" pitchFamily="34" charset="0"/>
              </a:rPr>
              <a:t>hope, faith </a:t>
            </a:r>
            <a:r>
              <a:rPr lang="en-US" sz="2800" dirty="0">
                <a:latin typeface="Arial" panose="020B0604020202020204" pitchFamily="34" charset="0"/>
                <a:cs typeface="Arial" panose="020B0604020202020204" pitchFamily="34" charset="0"/>
              </a:rPr>
              <a:t>and promises of God’s Word</a:t>
            </a:r>
            <a:r>
              <a:rPr lang="en-US" sz="2800" dirty="0" smtClean="0">
                <a:latin typeface="Arial" panose="020B0604020202020204" pitchFamily="34" charset="0"/>
                <a:cs typeface="Arial" panose="020B0604020202020204" pitchFamily="34" charset="0"/>
              </a:rPr>
              <a:t>. </a:t>
            </a:r>
          </a:p>
          <a:p>
            <a:endParaRPr lang="en-US" sz="2800" dirty="0">
              <a:solidFill>
                <a:srgbClr val="FFFF00"/>
              </a:solidFill>
              <a:latin typeface="Arial" panose="020B0604020202020204" pitchFamily="34" charset="0"/>
              <a:cs typeface="Arial" panose="020B0604020202020204" pitchFamily="34" charset="0"/>
            </a:endParaRPr>
          </a:p>
          <a:p>
            <a:r>
              <a:rPr lang="en-US" sz="2800" dirty="0" smtClean="0">
                <a:solidFill>
                  <a:srgbClr val="FFFF00"/>
                </a:solidFill>
                <a:latin typeface="Arial" panose="020B0604020202020204" pitchFamily="34" charset="0"/>
                <a:cs typeface="Arial" panose="020B0604020202020204" pitchFamily="34" charset="0"/>
              </a:rPr>
              <a:t>There’s no touch or voice like the Pastors!</a:t>
            </a:r>
            <a:endParaRPr lang="en-US" sz="2800" dirty="0">
              <a:solidFill>
                <a:srgbClr val="FFFF0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97272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FF00"/>
                </a:solidFill>
              </a:rPr>
              <a:t>Here are several alternatives to consider in your planning to provide ministry and updates to your congregation:</a:t>
            </a:r>
            <a:r>
              <a:rPr lang="en-US" b="1" dirty="0"/>
              <a:t>  </a:t>
            </a:r>
            <a:r>
              <a:rPr lang="en-US" dirty="0"/>
              <a:t/>
            </a:r>
            <a:br>
              <a:rPr lang="en-US" dirty="0"/>
            </a:br>
            <a:endParaRPr lang="en-US" dirty="0"/>
          </a:p>
        </p:txBody>
      </p:sp>
      <p:sp>
        <p:nvSpPr>
          <p:cNvPr id="3" name="TextBox 2"/>
          <p:cNvSpPr txBox="1"/>
          <p:nvPr/>
        </p:nvSpPr>
        <p:spPr>
          <a:xfrm>
            <a:off x="1141413" y="2097088"/>
            <a:ext cx="9905998" cy="4678204"/>
          </a:xfrm>
          <a:prstGeom prst="rect">
            <a:avLst/>
          </a:prstGeom>
          <a:noFill/>
        </p:spPr>
        <p:txBody>
          <a:bodyPr wrap="square" rtlCol="0">
            <a:spAutoFit/>
          </a:bodyPr>
          <a:lstStyle/>
          <a:p>
            <a:pPr marL="514350" lvl="0" indent="-514350">
              <a:buFont typeface="+mj-lt"/>
              <a:buAutoNum type="arabicPeriod"/>
            </a:pPr>
            <a:r>
              <a:rPr lang="en-US" sz="2800" dirty="0">
                <a:solidFill>
                  <a:srgbClr val="FFFF00"/>
                </a:solidFill>
                <a:latin typeface="Arial" panose="020B0604020202020204" pitchFamily="34" charset="0"/>
                <a:cs typeface="Arial" panose="020B0604020202020204" pitchFamily="34" charset="0"/>
              </a:rPr>
              <a:t>Social Media </a:t>
            </a:r>
            <a:r>
              <a:rPr lang="en-US" sz="2800" dirty="0">
                <a:latin typeface="Arial" panose="020B0604020202020204" pitchFamily="34" charset="0"/>
                <a:cs typeface="Arial" panose="020B0604020202020204" pitchFamily="34" charset="0"/>
              </a:rPr>
              <a:t>- If you are not on social media and don’t now the first thing to do! Identify one teenager or young adult and let them show you how to implement this immediately in your church. </a:t>
            </a:r>
          </a:p>
          <a:p>
            <a:pPr marL="514350" lvl="0" indent="-514350">
              <a:buFont typeface="+mj-lt"/>
              <a:buAutoNum type="arabicPeriod"/>
            </a:pPr>
            <a:r>
              <a:rPr lang="en-US" sz="2800" dirty="0">
                <a:latin typeface="Arial" panose="020B0604020202020204" pitchFamily="34" charset="0"/>
                <a:cs typeface="Arial" panose="020B0604020202020204" pitchFamily="34" charset="0"/>
              </a:rPr>
              <a:t>It’s important that we</a:t>
            </a:r>
            <a:r>
              <a:rPr lang="en-US" sz="2800" dirty="0">
                <a:solidFill>
                  <a:srgbClr val="FFFF00"/>
                </a:solidFill>
                <a:latin typeface="Arial" panose="020B0604020202020204" pitchFamily="34" charset="0"/>
                <a:cs typeface="Arial" panose="020B0604020202020204" pitchFamily="34" charset="0"/>
              </a:rPr>
              <a:t> Live-streaming </a:t>
            </a:r>
            <a:r>
              <a:rPr lang="en-US" sz="2800" dirty="0">
                <a:latin typeface="Arial" panose="020B0604020202020204" pitchFamily="34" charset="0"/>
                <a:cs typeface="Arial" panose="020B0604020202020204" pitchFamily="34" charset="0"/>
              </a:rPr>
              <a:t>worship services and or record messages and distributing online. If you can stream from church with a skeleton crew who can maintain social distance (wear mask) do so. If not, home to home video works too! </a:t>
            </a:r>
          </a:p>
          <a:p>
            <a:pPr marL="514350" lvl="0" indent="-514350">
              <a:buFont typeface="+mj-lt"/>
              <a:buAutoNum type="arabicPeriod"/>
            </a:pPr>
            <a:r>
              <a:rPr lang="en-US" sz="2800" dirty="0">
                <a:latin typeface="Arial" panose="020B0604020202020204" pitchFamily="34" charset="0"/>
                <a:cs typeface="Arial" panose="020B0604020202020204" pitchFamily="34" charset="0"/>
              </a:rPr>
              <a:t>Make sure your </a:t>
            </a:r>
            <a:r>
              <a:rPr lang="en-US" sz="2800" dirty="0">
                <a:solidFill>
                  <a:srgbClr val="FFFF00"/>
                </a:solidFill>
                <a:latin typeface="Arial" panose="020B0604020202020204" pitchFamily="34" charset="0"/>
                <a:cs typeface="Arial" panose="020B0604020202020204" pitchFamily="34" charset="0"/>
              </a:rPr>
              <a:t>website</a:t>
            </a:r>
            <a:r>
              <a:rPr lang="en-US" sz="2800" dirty="0">
                <a:latin typeface="Arial" panose="020B0604020202020204" pitchFamily="34" charset="0"/>
                <a:cs typeface="Arial" panose="020B0604020202020204" pitchFamily="34" charset="0"/>
              </a:rPr>
              <a:t> is being updated twice a week. </a:t>
            </a:r>
          </a:p>
          <a:p>
            <a:endParaRPr lang="en-US" dirty="0"/>
          </a:p>
        </p:txBody>
      </p:sp>
    </p:spTree>
    <p:extLst>
      <p:ext uri="{BB962C8B-B14F-4D97-AF65-F5344CB8AC3E}">
        <p14:creationId xmlns:p14="http://schemas.microsoft.com/office/powerpoint/2010/main" val="921109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80" y="292608"/>
            <a:ext cx="11009376" cy="6401753"/>
          </a:xfrm>
          <a:prstGeom prst="rect">
            <a:avLst/>
          </a:prstGeom>
          <a:noFill/>
        </p:spPr>
        <p:txBody>
          <a:bodyPr wrap="square" rtlCol="0">
            <a:spAutoFit/>
          </a:bodyPr>
          <a:lstStyle/>
          <a:p>
            <a:pPr lvl="0"/>
            <a:r>
              <a:rPr lang="en-US" sz="2800" dirty="0" smtClean="0">
                <a:solidFill>
                  <a:srgbClr val="FFFF00"/>
                </a:solidFill>
                <a:latin typeface="Arial" panose="020B0604020202020204" pitchFamily="34" charset="0"/>
                <a:cs typeface="Arial" panose="020B0604020202020204" pitchFamily="34" charset="0"/>
              </a:rPr>
              <a:t>4. Be Creative </a:t>
            </a:r>
            <a:r>
              <a:rPr lang="en-US" sz="2800" dirty="0" smtClean="0">
                <a:latin typeface="Arial" panose="020B0604020202020204" pitchFamily="34" charset="0"/>
                <a:cs typeface="Arial" panose="020B0604020202020204" pitchFamily="34" charset="0"/>
              </a:rPr>
              <a:t>- short </a:t>
            </a:r>
            <a:r>
              <a:rPr lang="en-US" sz="2800" dirty="0">
                <a:latin typeface="Arial" panose="020B0604020202020204" pitchFamily="34" charset="0"/>
                <a:cs typeface="Arial" panose="020B0604020202020204" pitchFamily="34" charset="0"/>
              </a:rPr>
              <a:t>videos on your cell phone, create weekly emails or letters and or recordings and place them on your website! (</a:t>
            </a:r>
            <a:r>
              <a:rPr lang="en-US" sz="2800" b="1" i="1" dirty="0">
                <a:latin typeface="Arial" panose="020B0604020202020204" pitchFamily="34" charset="0"/>
                <a:cs typeface="Arial" panose="020B0604020202020204" pitchFamily="34" charset="0"/>
              </a:rPr>
              <a:t>phone tree</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lvl="0"/>
            <a:endParaRPr lang="en-US" sz="2800" dirty="0" smtClean="0">
              <a:solidFill>
                <a:srgbClr val="FFFF00"/>
              </a:solidFill>
              <a:latin typeface="Arial" panose="020B0604020202020204" pitchFamily="34" charset="0"/>
              <a:cs typeface="Arial" panose="020B0604020202020204" pitchFamily="34" charset="0"/>
            </a:endParaRPr>
          </a:p>
          <a:p>
            <a:pPr lvl="0"/>
            <a:r>
              <a:rPr lang="en-US" sz="2800" dirty="0" smtClean="0">
                <a:solidFill>
                  <a:srgbClr val="FFFF00"/>
                </a:solidFill>
                <a:latin typeface="Arial" panose="020B0604020202020204" pitchFamily="34" charset="0"/>
                <a:cs typeface="Arial" panose="020B0604020202020204" pitchFamily="34" charset="0"/>
              </a:rPr>
              <a:t>5</a:t>
            </a:r>
            <a:r>
              <a:rPr lang="en-US" sz="2800" dirty="0" smtClean="0">
                <a:latin typeface="Arial" panose="020B0604020202020204" pitchFamily="34" charset="0"/>
                <a:cs typeface="Arial" panose="020B0604020202020204" pitchFamily="34" charset="0"/>
              </a:rPr>
              <a:t>. Encourage </a:t>
            </a:r>
            <a:r>
              <a:rPr lang="en-US" sz="2800" dirty="0" smtClean="0">
                <a:solidFill>
                  <a:srgbClr val="FFFF00"/>
                </a:solidFill>
                <a:latin typeface="Arial" panose="020B0604020202020204" pitchFamily="34" charset="0"/>
                <a:cs typeface="Arial" panose="020B0604020202020204" pitchFamily="34" charset="0"/>
              </a:rPr>
              <a:t>ministers, </a:t>
            </a:r>
            <a:r>
              <a:rPr lang="en-US" sz="2800" dirty="0">
                <a:solidFill>
                  <a:srgbClr val="FFFF00"/>
                </a:solidFill>
                <a:latin typeface="Arial" panose="020B0604020202020204" pitchFamily="34" charset="0"/>
                <a:cs typeface="Arial" panose="020B0604020202020204" pitchFamily="34" charset="0"/>
              </a:rPr>
              <a:t>leaders or department leaders </a:t>
            </a:r>
            <a:r>
              <a:rPr lang="en-US" sz="2800" dirty="0" smtClean="0">
                <a:latin typeface="Arial" panose="020B0604020202020204" pitchFamily="34" charset="0"/>
                <a:cs typeface="Arial" panose="020B0604020202020204" pitchFamily="34" charset="0"/>
              </a:rPr>
              <a:t>to</a:t>
            </a:r>
            <a:r>
              <a:rPr lang="en-US" sz="2800" dirty="0" smtClean="0">
                <a:solidFill>
                  <a:srgbClr val="FFFF00"/>
                </a:solidFill>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meet </a:t>
            </a:r>
            <a:r>
              <a:rPr lang="en-US" sz="2800" dirty="0">
                <a:latin typeface="Arial" panose="020B0604020202020204" pitchFamily="34" charset="0"/>
                <a:cs typeface="Arial" panose="020B0604020202020204" pitchFamily="34" charset="0"/>
              </a:rPr>
              <a:t>with groups and department teams to go over updates and new practices. Your music department can meet on a conference call line and even rehearse for resurrection Sunday. </a:t>
            </a:r>
          </a:p>
          <a:p>
            <a:pPr lvl="0"/>
            <a:endParaRPr lang="en-US" sz="2800" dirty="0" smtClean="0">
              <a:latin typeface="Arial" panose="020B0604020202020204" pitchFamily="34" charset="0"/>
              <a:cs typeface="Arial" panose="020B0604020202020204" pitchFamily="34" charset="0"/>
            </a:endParaRPr>
          </a:p>
          <a:p>
            <a:pPr lvl="0"/>
            <a:r>
              <a:rPr lang="en-US" sz="2800" dirty="0" smtClean="0">
                <a:latin typeface="Arial" panose="020B0604020202020204" pitchFamily="34" charset="0"/>
                <a:cs typeface="Arial" panose="020B0604020202020204" pitchFamily="34" charset="0"/>
              </a:rPr>
              <a:t>6. If </a:t>
            </a:r>
            <a:r>
              <a:rPr lang="en-US" sz="2800" dirty="0">
                <a:latin typeface="Arial" panose="020B0604020202020204" pitchFamily="34" charset="0"/>
                <a:cs typeface="Arial" panose="020B0604020202020204" pitchFamily="34" charset="0"/>
              </a:rPr>
              <a:t>you don’t have a </a:t>
            </a:r>
            <a:r>
              <a:rPr lang="en-US" sz="2800" dirty="0">
                <a:solidFill>
                  <a:srgbClr val="FFFF00"/>
                </a:solidFill>
                <a:latin typeface="Arial" panose="020B0604020202020204" pitchFamily="34" charset="0"/>
                <a:cs typeface="Arial" panose="020B0604020202020204" pitchFamily="34" charset="0"/>
              </a:rPr>
              <a:t>conference call number </a:t>
            </a:r>
            <a:r>
              <a:rPr lang="en-US" sz="2800" dirty="0">
                <a:latin typeface="Arial" panose="020B0604020202020204" pitchFamily="34" charset="0"/>
                <a:cs typeface="Arial" panose="020B0604020202020204" pitchFamily="34" charset="0"/>
              </a:rPr>
              <a:t>get one! </a:t>
            </a:r>
            <a:r>
              <a:rPr lang="en-US" sz="2800" b="1" dirty="0">
                <a:solidFill>
                  <a:srgbClr val="FFFF00"/>
                </a:solidFill>
                <a:latin typeface="Arial" panose="020B0604020202020204" pitchFamily="34" charset="0"/>
                <a:cs typeface="Arial" panose="020B0604020202020204" pitchFamily="34" charset="0"/>
              </a:rPr>
              <a:t>Why</a:t>
            </a:r>
            <a:r>
              <a:rPr lang="en-US" sz="2800" dirty="0">
                <a:latin typeface="Arial" panose="020B0604020202020204" pitchFamily="34" charset="0"/>
                <a:cs typeface="Arial" panose="020B0604020202020204" pitchFamily="34" charset="0"/>
              </a:rPr>
              <a:t>, to do Online prayer meetings through Free Conference Call, Skype, Google Hangouts, or Zoom webinar</a:t>
            </a:r>
            <a:r>
              <a:rPr lang="en-US" sz="2800" dirty="0" smtClean="0">
                <a:latin typeface="Arial" panose="020B0604020202020204" pitchFamily="34" charset="0"/>
                <a:cs typeface="Arial" panose="020B0604020202020204" pitchFamily="34" charset="0"/>
              </a:rPr>
              <a:t>.</a:t>
            </a:r>
          </a:p>
          <a:p>
            <a:pPr lvl="0"/>
            <a:endParaRPr lang="en-US" sz="2800" dirty="0" smtClean="0">
              <a:latin typeface="Arial" panose="020B0604020202020204" pitchFamily="34" charset="0"/>
              <a:cs typeface="Arial" panose="020B0604020202020204" pitchFamily="34" charset="0"/>
            </a:endParaRPr>
          </a:p>
          <a:p>
            <a:pPr lvl="0"/>
            <a:r>
              <a:rPr lang="en-US" sz="2800" dirty="0" smtClean="0">
                <a:latin typeface="Arial" panose="020B0604020202020204" pitchFamily="34" charset="0"/>
                <a:cs typeface="Arial" panose="020B0604020202020204" pitchFamily="34" charset="0"/>
              </a:rPr>
              <a:t>7. Look for </a:t>
            </a:r>
            <a:r>
              <a:rPr lang="en-US" sz="2800" dirty="0" smtClean="0">
                <a:solidFill>
                  <a:srgbClr val="FFFF00"/>
                </a:solidFill>
                <a:latin typeface="Arial" panose="020B0604020202020204" pitchFamily="34" charset="0"/>
                <a:cs typeface="Arial" panose="020B0604020202020204" pitchFamily="34" charset="0"/>
              </a:rPr>
              <a:t>community outreach </a:t>
            </a:r>
            <a:r>
              <a:rPr lang="en-US" sz="2800" dirty="0" smtClean="0">
                <a:latin typeface="Arial" panose="020B0604020202020204" pitchFamily="34" charset="0"/>
                <a:cs typeface="Arial" panose="020B0604020202020204" pitchFamily="34" charset="0"/>
              </a:rPr>
              <a:t>opportunities – Toilet Paper…</a:t>
            </a:r>
          </a:p>
          <a:p>
            <a:endParaRPr lang="en-US" dirty="0"/>
          </a:p>
        </p:txBody>
      </p:sp>
    </p:spTree>
    <p:extLst>
      <p:ext uri="{BB962C8B-B14F-4D97-AF65-F5344CB8AC3E}">
        <p14:creationId xmlns:p14="http://schemas.microsoft.com/office/powerpoint/2010/main" val="8438504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299</TotalTime>
  <Words>825</Words>
  <Application>Microsoft Office PowerPoint</Application>
  <PresentationFormat>Widescreen</PresentationFormat>
  <Paragraphs>81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Adobe Pi Std</vt:lpstr>
      <vt:lpstr>Arial</vt:lpstr>
      <vt:lpstr>Calibri</vt:lpstr>
      <vt:lpstr>Trebuchet MS</vt:lpstr>
      <vt:lpstr>Tw Cen MT</vt:lpstr>
      <vt:lpstr>Circuit</vt:lpstr>
      <vt:lpstr>PowerPoint Presentation</vt:lpstr>
      <vt:lpstr>This Past Week We’ve all heard and talked about What Some Believe to be the Cause of this virus everything from </vt:lpstr>
      <vt:lpstr>PowerPoint Presentation</vt:lpstr>
      <vt:lpstr>Q: Will there be any subsidies to assist houses of worship financially during these difficult times?   A: The City will not provide subsidies for houses of worship.  It will need to come from the federal government. There are private dollars available.   For example, The Lily Foundation supports religious organizations with grants for coronavirus relief. You can go to lilyfoundation.org to apply for those dollars.</vt:lpstr>
      <vt:lpstr>A few key things we can consider doing to address COVID-19.   </vt:lpstr>
      <vt:lpstr>PowerPoint Presentation</vt:lpstr>
      <vt:lpstr>PowerPoint Presentation</vt:lpstr>
      <vt:lpstr>Here are several alternatives to consider in your planning to provide ministry and updates to your congregation:   </vt:lpstr>
      <vt:lpstr>PowerPoint Presentation</vt:lpstr>
      <vt:lpstr>vehicles of communication to your congregation: </vt:lpstr>
      <vt:lpstr>PowerPoint Presentation</vt:lpstr>
      <vt:lpstr>Prayer and fasting is key – hearing the voice of god</vt:lpstr>
      <vt:lpstr>PowerPoint Presentation</vt:lpstr>
      <vt:lpstr>What is the lord saying to us as pastors and leaders?</vt:lpstr>
      <vt:lpstr>To learn more about pastors collaborating monthly call 626-797-6056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Mcfarland</dc:creator>
  <cp:lastModifiedBy>Anthony Mcfarland</cp:lastModifiedBy>
  <cp:revision>37</cp:revision>
  <dcterms:created xsi:type="dcterms:W3CDTF">2020-03-25T15:54:07Z</dcterms:created>
  <dcterms:modified xsi:type="dcterms:W3CDTF">2020-03-27T03:13:26Z</dcterms:modified>
</cp:coreProperties>
</file>